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7" r:id="rId2"/>
    <p:sldId id="259" r:id="rId3"/>
    <p:sldId id="260" r:id="rId4"/>
    <p:sldId id="318" r:id="rId5"/>
    <p:sldId id="320" r:id="rId6"/>
    <p:sldId id="319" r:id="rId7"/>
    <p:sldId id="321" r:id="rId8"/>
    <p:sldId id="322" r:id="rId9"/>
    <p:sldId id="323" r:id="rId10"/>
    <p:sldId id="269" r:id="rId11"/>
    <p:sldId id="325" r:id="rId12"/>
    <p:sldId id="326" r:id="rId13"/>
    <p:sldId id="327" r:id="rId14"/>
    <p:sldId id="324" r:id="rId15"/>
    <p:sldId id="329" r:id="rId16"/>
    <p:sldId id="330" r:id="rId17"/>
    <p:sldId id="331" r:id="rId18"/>
    <p:sldId id="332" r:id="rId19"/>
    <p:sldId id="333" r:id="rId20"/>
    <p:sldId id="335" r:id="rId21"/>
    <p:sldId id="336" r:id="rId22"/>
    <p:sldId id="334" r:id="rId23"/>
    <p:sldId id="337" r:id="rId24"/>
    <p:sldId id="33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BBAE08-CEDB-48EC-BF02-1FB3E219240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979387-62A1-4E85-8194-55CE24967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AE08-CEDB-48EC-BF02-1FB3E219240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9387-62A1-4E85-8194-55CE24967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AE08-CEDB-48EC-BF02-1FB3E219240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9387-62A1-4E85-8194-55CE24967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AE08-CEDB-48EC-BF02-1FB3E219240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9387-62A1-4E85-8194-55CE24967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AE08-CEDB-48EC-BF02-1FB3E219240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9387-62A1-4E85-8194-55CE24967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AE08-CEDB-48EC-BF02-1FB3E219240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9387-62A1-4E85-8194-55CE24967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AE08-CEDB-48EC-BF02-1FB3E219240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9387-62A1-4E85-8194-55CE24967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AE08-CEDB-48EC-BF02-1FB3E219240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9387-62A1-4E85-8194-55CE24967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AE08-CEDB-48EC-BF02-1FB3E219240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9387-62A1-4E85-8194-55CE24967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1BBAE08-CEDB-48EC-BF02-1FB3E219240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9387-62A1-4E85-8194-55CE24967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BBAE08-CEDB-48EC-BF02-1FB3E219240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979387-62A1-4E85-8194-55CE24967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BBAE08-CEDB-48EC-BF02-1FB3E219240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3979387-62A1-4E85-8194-55CE24967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/>
          </a:bodyPr>
          <a:lstStyle/>
          <a:p>
            <a:pPr marL="109855" indent="0">
              <a:buNone/>
            </a:pPr>
            <a:r>
              <a:rPr lang="kk-KZ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Хроматография, әдісдің жіктелуі. Негізгі теория, хроматографиялық параметрлер. 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855" indent="0">
              <a:buNone/>
            </a:pPr>
            <a:r>
              <a:rPr lang="kk-KZ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Жоғары эффективті сұйық хроматография.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Исмаилова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Акмарал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Газизовна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Процестің нәтижелері хроматографияның барлық түрлерінде де 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хроматограмма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 аталатын үздіксіз қисық түрінде тір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еледі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2088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906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06B8874-C94D-450F-83A0-C6F816EDA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5AE9D6E-B72F-485D-945B-E6333F9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kk-KZ" dirty="0"/>
              <a:t>Хроматограмма</a:t>
            </a:r>
            <a:br>
              <a:rPr lang="kk-KZ" dirty="0"/>
            </a:b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Хроматограмма </a:t>
            </a:r>
            <a:r>
              <a:rPr lang="ru-RU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детектор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сигналының</a:t>
            </a:r>
            <a:r>
              <a:rPr lang="ru-RU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үлгіні</a:t>
            </a:r>
            <a:r>
              <a:rPr lang="ru-RU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енгізгеннен</a:t>
            </a:r>
            <a:r>
              <a:rPr lang="ru-RU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кейінгі</a:t>
            </a:r>
            <a:r>
              <a:rPr lang="ru-RU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уақытқа</a:t>
            </a:r>
            <a:r>
              <a:rPr lang="ru-RU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тәуелділігі</a:t>
            </a:r>
            <a:r>
              <a:rPr lang="en-US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br>
              <a:rPr lang="en-US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4" name="Picture 3" descr="fast-gc-chromatogram">
            <a:extLst>
              <a:ext uri="{FF2B5EF4-FFF2-40B4-BE49-F238E27FC236}">
                <a16:creationId xmlns:a16="http://schemas.microsoft.com/office/drawing/2014/main" id="{93458518-DEB3-48E1-8B8B-BF6C82B00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77" y="1417638"/>
            <a:ext cx="8229600" cy="469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55E30B-8746-4400-887E-B550B65D2D18}"/>
              </a:ext>
            </a:extLst>
          </p:cNvPr>
          <p:cNvSpPr txBox="1"/>
          <p:nvPr/>
        </p:nvSpPr>
        <p:spPr>
          <a:xfrm>
            <a:off x="293911" y="1832630"/>
            <a:ext cx="492443" cy="3540585"/>
          </a:xfrm>
          <a:prstGeom prst="rect">
            <a:avLst/>
          </a:prstGeom>
          <a:solidFill>
            <a:srgbClr val="FFFFFF"/>
          </a:solidFill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Сигнал қарқындылығы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kk-K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ш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kumimoji="0" lang="kk-K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б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EA644-CF8B-4CB5-AC70-DF5722DB6A11}"/>
              </a:ext>
            </a:extLst>
          </p:cNvPr>
          <p:cNvSpPr txBox="1"/>
          <p:nvPr/>
        </p:nvSpPr>
        <p:spPr>
          <a:xfrm>
            <a:off x="3888371" y="5877272"/>
            <a:ext cx="1656184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Уақыт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мин</a:t>
            </a:r>
          </a:p>
        </p:txBody>
      </p:sp>
    </p:spTree>
    <p:extLst>
      <p:ext uri="{BB962C8B-B14F-4D97-AF65-F5344CB8AC3E}">
        <p14:creationId xmlns:p14="http://schemas.microsoft.com/office/powerpoint/2010/main" val="114387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701B6B43-68DF-47D2-9F03-361734D09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Clr>
                <a:srgbClr val="000000"/>
              </a:buClr>
              <a:buFont typeface="Times New Roman" panose="02020603050405020304" pitchFamily="18" charset="0"/>
              <a:buChar char="-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ұсталу уақыты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kk-KZ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немесе </a:t>
            </a:r>
            <a:r>
              <a:rPr lang="kk-KZ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колонка арқылы өткен қосылыстың енгізілгеннен максимальды шың тіркелегенше кеткен уақыт</a:t>
            </a:r>
          </a:p>
          <a:p>
            <a:pPr marL="342900" lvl="0" indent="-342900">
              <a:lnSpc>
                <a:spcPct val="107000"/>
              </a:lnSpc>
              <a:buClr>
                <a:srgbClr val="000000"/>
              </a:buClr>
              <a:buFont typeface="Times New Roman" panose="02020603050405020304" pitchFamily="18" charset="0"/>
              <a:buChar char="-"/>
            </a:pP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Бағанның бос уақыты, 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kk-KZ" sz="20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ұсталмайтын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элюирлеу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107000"/>
              </a:lnSpc>
              <a:buClr>
                <a:srgbClr val="000000"/>
              </a:buClr>
              <a:buFont typeface="Times New Roman" panose="02020603050405020304" pitchFamily="18" charset="0"/>
              <a:buChar char="-"/>
            </a:pPr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Шың ені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rgbClr val="000000"/>
              </a:buClr>
              <a:buFont typeface="Times New Roman" panose="02020603050405020304" pitchFamily="18" charset="0"/>
              <a:buChar char="-"/>
            </a:pP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rgbClr val="000000"/>
              </a:buClr>
              <a:buFont typeface="Times New Roman" panose="02020603050405020304" pitchFamily="18" charset="0"/>
              <a:buChar char="-"/>
            </a:pP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rgbClr val="000000"/>
              </a:buClr>
              <a:buFont typeface="Times New Roman" panose="02020603050405020304" pitchFamily="18" charset="0"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None/>
            </a:pPr>
            <a:endParaRPr lang="ru-RU" sz="17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FE32959-968D-4752-ACCA-BF7882F4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kk-KZ" sz="3200" dirty="0">
                <a:effectLst/>
              </a:rPr>
              <a:t>Негізгі параметрлер</a:t>
            </a:r>
            <a:endParaRPr lang="ru-RU" sz="3200" dirty="0">
              <a:effectLst/>
            </a:endParaRPr>
          </a:p>
        </p:txBody>
      </p:sp>
      <p:pic>
        <p:nvPicPr>
          <p:cNvPr id="6" name="Picture 2" descr="Figure12.09.jpg">
            <a:extLst>
              <a:ext uri="{FF2B5EF4-FFF2-40B4-BE49-F238E27FC236}">
                <a16:creationId xmlns:a16="http://schemas.microsoft.com/office/drawing/2014/main" id="{ED7121D6-CA29-4C51-9D24-0F11562D4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5"/>
            <a:ext cx="5472608" cy="351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721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6B8F5DE-C31A-453A-B3B9-391F553A6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Clr>
                <a:srgbClr val="000000"/>
              </a:buClr>
              <a:buFont typeface="Times New Roman" panose="02020603050405020304" pitchFamily="18" charset="0"/>
              <a:buChar char="-"/>
            </a:pPr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Шың ені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шың биіктігі(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 </a:t>
            </a:r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шың ауданы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(S)</a:t>
            </a:r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buClr>
                <a:srgbClr val="000000"/>
              </a:buClr>
              <a:buFont typeface="Times New Roman" panose="02020603050405020304" pitchFamily="18" charset="0"/>
              <a:buChar char="-"/>
            </a:pPr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ұсталу көлемі (V</a:t>
            </a:r>
            <a:r>
              <a:rPr lang="kk-KZ" sz="20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колонка арқылы өткен қосылысты элюирлеуге кеткен қозғалатын фазаның көлемі</a:t>
            </a:r>
            <a:r>
              <a:rPr lang="kk-KZ" sz="20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rgbClr val="000000"/>
              </a:buClr>
              <a:buFont typeface="Times New Roman" panose="02020603050405020304" pitchFamily="18" charset="0"/>
              <a:buChar char="-"/>
            </a:pPr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колонкадан жуылып шыққан зат мөлшері (m) – хроматограмма тәуелділігінен шың ауданы арқылы анықталады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Times New Roman" panose="02020603050405020304" pitchFamily="18" charset="0"/>
              <a:buChar char="-"/>
            </a:pPr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ұсталу коэффициенті (R) – қосылыстың қозғалыс жылдамдығының қозғалатын фазаның қозғалыс жылдамдығына қатынасы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56663005-346D-4193-8037-A0EB98812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7200800" cy="343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16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2CB39285-6415-47D9-8601-F9D4D0E2A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/>
          <a:lstStyle/>
          <a:p>
            <a:pPr marL="109728" indent="0">
              <a:buNone/>
            </a:pPr>
            <a:r>
              <a:rPr lang="ru-RU" sz="2400" dirty="0" err="1"/>
              <a:t>Хроматографиялық</a:t>
            </a:r>
            <a:r>
              <a:rPr lang="ru-RU" sz="2400" dirty="0"/>
              <a:t> </a:t>
            </a:r>
            <a:r>
              <a:rPr lang="ru-RU" sz="2400" dirty="0" err="1"/>
              <a:t>бөліну</a:t>
            </a:r>
            <a:r>
              <a:rPr lang="ru-RU" sz="2400" dirty="0"/>
              <a:t> </a:t>
            </a:r>
            <a:r>
              <a:rPr lang="ru-RU" sz="2400" dirty="0" err="1"/>
              <a:t>сипаттамасы</a:t>
            </a:r>
            <a:endParaRPr lang="ru-RU" sz="2400" dirty="0"/>
          </a:p>
          <a:p>
            <a:pPr indent="0" algn="just">
              <a:buNone/>
            </a:pPr>
            <a: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kk-K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хроматографиялық әдіспен алынған А және В қосылыстарының (екі) шыңдарының ажыратылу (бөліну) мәні</a:t>
            </a:r>
          </a:p>
          <a:p>
            <a:pPr indent="0" algn="just">
              <a:buNone/>
            </a:pP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109728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Ұсталу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 - </a:t>
            </a:r>
            <a:r>
              <a:rPr lang="kk-KZ" sz="1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қозғалмайтын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стационарлық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фазамен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тиімділігін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  <a:p>
            <a:endParaRPr lang="ru-RU" dirty="0"/>
          </a:p>
          <a:p>
            <a:endParaRPr lang="ru-RU" dirty="0"/>
          </a:p>
          <a:p>
            <a:pPr marL="109728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Колонка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тиімділігі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dirty="0"/>
              <a:t>                                         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0DC8517-C287-4589-B9C8-3E5846832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895" y="4099504"/>
            <a:ext cx="1944215" cy="76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F308FCD-CB96-4092-A55E-CA2A7184C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525408"/>
            <a:ext cx="1649920" cy="80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E26B49-5815-417B-8098-A52930E65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674" y="1930412"/>
            <a:ext cx="3656342" cy="800630"/>
          </a:xfrm>
          <a:prstGeom prst="rect">
            <a:avLst/>
          </a:prstGeom>
        </p:spPr>
      </p:pic>
      <p:pic>
        <p:nvPicPr>
          <p:cNvPr id="11" name="Picture 4" descr="Figure12.10.jpg">
            <a:extLst>
              <a:ext uri="{FF2B5EF4-FFF2-40B4-BE49-F238E27FC236}">
                <a16:creationId xmlns:a16="http://schemas.microsoft.com/office/drawing/2014/main" id="{C6EECAC2-07B2-480A-A010-D39F0F9D6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39967"/>
            <a:ext cx="3610744" cy="178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E9816B1-B79C-41FF-A3B1-30AF58ABB8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075" b="11496"/>
          <a:stretch/>
        </p:blipFill>
        <p:spPr>
          <a:xfrm>
            <a:off x="6355110" y="5661248"/>
            <a:ext cx="1649920" cy="5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5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82380BFF-D8F3-4F02-B350-F4C4AFC40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0" algn="just" eaLnBrk="0" fontAlgn="base" hangingPunct="0"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Ұсталу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уақыты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бойынша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хроматографиялық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шыңдарды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ұстап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тұру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уақытының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жеке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қосылыстарын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ұстап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тұру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уақыты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салыстыру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 eaLnBrk="0" fontAlgn="base" hangingPunct="0">
              <a:buNone/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ереже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тұрақты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бөлу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параметрлерінде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ұста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уақыты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тұрақты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 eaLnBrk="0" fontAlgn="base" hangingPunct="0">
              <a:buNone/>
            </a:pPr>
            <a:r>
              <a:rPr lang="kk-KZ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 eaLnBrk="0" fontAlgn="base" hangingPunct="0">
              <a:buNone/>
            </a:pPr>
            <a:r>
              <a:rPr lang="kk-KZ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Ковач индексі бойынша</a:t>
            </a: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- н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-алкандардың ұсталу уақыты бойынша Ковач индекстерін есептеу.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Мысал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1750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Ковач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индексімен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хроматограммада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зат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17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арасында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орналасқан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 eaLnBrk="0" fontAlgn="base" hangingPunct="0">
              <a:buNone/>
            </a:pPr>
            <a:r>
              <a:rPr lang="kk-KZ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 eaLnBrk="0" fontAlgn="base" hangingPunct="0">
              <a:buNone/>
            </a:pPr>
            <a:r>
              <a:rPr lang="kk-KZ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Спектрлік деректерді пайдалану </a:t>
            </a: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арқылы - алынған спектрлерді масс-спектрлер кітапханасын немесе деректер базасынан табылған жеке қосылыстардың спектрлерімен салыстыру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54252E1-5936-4C13-8F19-7781E86E8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Хроматографиядағы сапалық талдаудың орындалуы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13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01574D9-3AA9-47F9-8BDB-939A21AAB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Ұсталу </a:t>
            </a:r>
            <a:r>
              <a:rPr lang="ru-RU" sz="2800" b="0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уақытын</a:t>
            </a:r>
            <a:r>
              <a:rPr lang="ru-RU" sz="2800" b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2800" b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800" b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идентификациялау</a:t>
            </a:r>
            <a:r>
              <a:rPr lang="ru-RU" sz="2800" b="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A8A50499-0BDA-4578-9BB2-02B932826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196752"/>
            <a:ext cx="7488831" cy="481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38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CE76F4-2B37-4A88-BCB9-0617740AD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852329" cy="4598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1BB73E-DFCE-405B-9E27-BE016F1FE058}"/>
              </a:ext>
            </a:extLst>
          </p:cNvPr>
          <p:cNvSpPr txBox="1"/>
          <p:nvPr/>
        </p:nvSpPr>
        <p:spPr>
          <a:xfrm>
            <a:off x="3851920" y="4077072"/>
            <a:ext cx="576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ru-RU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B7332B-BB05-4C9A-947A-4D513524295B}"/>
              </a:ext>
            </a:extLst>
          </p:cNvPr>
          <p:cNvSpPr txBox="1"/>
          <p:nvPr/>
        </p:nvSpPr>
        <p:spPr>
          <a:xfrm>
            <a:off x="4572000" y="2564904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– </a:t>
            </a:r>
            <a:r>
              <a:rPr lang="ru-RU" altLang="ru-RU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шың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ауданы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Интеграциялау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бағдарламалық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жасақтама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есептелген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3D12C2B-A4EC-4283-BCEA-ABF48514A884}"/>
              </a:ext>
            </a:extLst>
          </p:cNvPr>
          <p:cNvCxnSpPr>
            <a:cxnSpLocks/>
          </p:cNvCxnSpPr>
          <p:nvPr/>
        </p:nvCxnSpPr>
        <p:spPr>
          <a:xfrm flipH="1">
            <a:off x="3707904" y="3140968"/>
            <a:ext cx="360041" cy="504056"/>
          </a:xfrm>
          <a:prstGeom prst="line">
            <a:avLst/>
          </a:prstGeom>
          <a:noFill/>
          <a:ln w="9525" cap="flat" cmpd="sng" algn="ctr">
            <a:solidFill>
              <a:srgbClr val="BBE0E3">
                <a:lumMod val="90000"/>
              </a:srgbClr>
            </a:solidFill>
            <a:prstDash val="solid"/>
          </a:ln>
          <a:effectLst/>
        </p:spPr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1315DC3-AA22-45F5-A9BD-A2D6C8C33DEA}"/>
              </a:ext>
            </a:extLst>
          </p:cNvPr>
          <p:cNvCxnSpPr>
            <a:cxnSpLocks/>
          </p:cNvCxnSpPr>
          <p:nvPr/>
        </p:nvCxnSpPr>
        <p:spPr>
          <a:xfrm flipH="1">
            <a:off x="3707904" y="3454114"/>
            <a:ext cx="529145" cy="838982"/>
          </a:xfrm>
          <a:prstGeom prst="line">
            <a:avLst/>
          </a:prstGeom>
          <a:noFill/>
          <a:ln w="9525" cap="flat" cmpd="sng" algn="ctr">
            <a:solidFill>
              <a:srgbClr val="BBE0E3">
                <a:lumMod val="90000"/>
              </a:srgbClr>
            </a:solidFill>
            <a:prstDash val="solid"/>
          </a:ln>
          <a:effectLst/>
        </p:spPr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9B991CCF-E021-41EF-8552-F477C10C3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pPr indent="450215">
              <a:spcAft>
                <a:spcPts val="0"/>
              </a:spcAft>
            </a:pPr>
            <a:br>
              <a:rPr lang="kk-KZ" sz="2000" dirty="0"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</a:br>
            <a:r>
              <a:rPr lang="kk-K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Сандық талдау 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Шың ауданы бойынша - шың ауданы тікелей талдау концентрациясына пропорционалды (немесе детекторға талдауға түскен зат массасына)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46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513999A-124E-4457-A931-504A0EA58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196752"/>
            <a:ext cx="7776864" cy="5184576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F3C21D1-4294-4946-B1E1-90AED2759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</a:rPr>
              <a:t>Сандық талдау әдістері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637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C144BE1-953C-4668-9B85-9E1035855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453A687-A64D-4A29-BDB0-2B4BFB7F6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Нормалау тәсіліне мысалы</a:t>
            </a: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E1565D6-05EB-405C-8F9A-BCCD81296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58" y="1481328"/>
            <a:ext cx="8100392" cy="414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6C6F5-3731-4E41-83B3-4316BC87BB28}"/>
                  </a:ext>
                </a:extLst>
              </p:cNvPr>
              <p:cNvSpPr txBox="1"/>
              <p:nvPr/>
            </p:nvSpPr>
            <p:spPr>
              <a:xfrm>
                <a:off x="4355976" y="1628800"/>
                <a:ext cx="4032448" cy="1336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l-GR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Σ</a:t>
                </a:r>
                <a:r>
                  <a:rPr lang="en-US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 = S</a:t>
                </a:r>
                <a:r>
                  <a:rPr lang="en-US" sz="2000" baseline="-25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+S</a:t>
                </a:r>
                <a:r>
                  <a:rPr lang="en-US" sz="2000" baseline="-25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S</a:t>
                </a:r>
                <a:r>
                  <a:rPr lang="en-US" sz="2000" baseline="-25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S</a:t>
                </a:r>
                <a:r>
                  <a:rPr lang="en-US" sz="2000" baseline="-25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US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S</a:t>
                </a:r>
                <a:r>
                  <a:rPr lang="en-US" sz="2000" baseline="-25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6C6F5-3731-4E41-83B3-4316BC87B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628800"/>
                <a:ext cx="4032448" cy="1336456"/>
              </a:xfrm>
              <a:prstGeom prst="rect">
                <a:avLst/>
              </a:prstGeom>
              <a:blipFill>
                <a:blip r:embed="rId3"/>
                <a:stretch>
                  <a:fillRect b="-73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0616755-B040-4A72-9AF3-50A85F0D8CBE}"/>
              </a:ext>
            </a:extLst>
          </p:cNvPr>
          <p:cNvSpPr txBox="1"/>
          <p:nvPr/>
        </p:nvSpPr>
        <p:spPr>
          <a:xfrm>
            <a:off x="1979712" y="442782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sz="2000" baseline="-25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288C02-AD8D-4288-9B78-99B3A4950D18}"/>
              </a:ext>
            </a:extLst>
          </p:cNvPr>
          <p:cNvSpPr txBox="1"/>
          <p:nvPr/>
        </p:nvSpPr>
        <p:spPr>
          <a:xfrm>
            <a:off x="1403648" y="5838176"/>
            <a:ext cx="7488832" cy="399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Белгісіз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үлгілерді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талдаудың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өте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қарапайым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тиімді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әдісі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6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/>
          </a:bodyPr>
          <a:lstStyle/>
          <a:p>
            <a:pPr indent="450215" algn="just"/>
            <a:r>
              <a:rPr lang="kk-KZ" sz="2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Хроматография</a:t>
            </a: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дегеніміз – қоспаларды бөлетін сорбцияның динамикалық тәсілі, ол қозғалатын және қозғалмайтын екі фаза аралығында қосылыстың таралуы нәтижесінде орындалатын,  сорбциялық және десорбиялық актілердің бірнеше рет қайталануына негізделген процесс.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Қозғалмайтын фаза ретінде қатты зат – сорбенттер немесе қатты зат бетіне орналастырылған пленка, гель, сұйықтық және т.б. қолданылады.  Қозғалатын фаза ретінде сұйықтықтар, газдар (азот, аргон, гелий, сутегі) пайдаланылады.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3284749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D30F338A-05F2-424C-89A1-4B25E466F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algn="just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B8800"/>
              </a:buClr>
              <a:buSzPct val="65000"/>
              <a:buNone/>
            </a:pPr>
            <a:r>
              <a:rPr lang="ru-RU" altLang="ru-RU" sz="3600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Газды хроматография –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ұшқыш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қосылыстарды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бөлуге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негізделген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әдіс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,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қосылыс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қозғалмалы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фаза</a:t>
            </a:r>
            <a:r>
              <a:rPr lang="ru-RU" altLang="ru-RU" sz="3600" i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(</a:t>
            </a:r>
            <a:r>
              <a:rPr lang="ru-RU" altLang="ru-RU" sz="36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ҚФ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) – </a:t>
            </a:r>
            <a:r>
              <a:rPr lang="ru-RU" altLang="ru-RU" sz="36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газбен</a:t>
            </a:r>
            <a:r>
              <a:rPr lang="ru-RU" altLang="ru-RU" sz="3600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және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қозғалмайтын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i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фаза 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(</a:t>
            </a:r>
            <a:r>
              <a:rPr lang="ru-RU" altLang="ru-RU" sz="3600" b="1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ҚзФ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) 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беттік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ауданы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үлкен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сорбент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арасында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таралады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.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B8800"/>
              </a:buClr>
              <a:buSzPct val="65000"/>
              <a:buNone/>
            </a:pPr>
            <a:r>
              <a:rPr lang="ru-RU" altLang="ru-RU" sz="36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Қозғалмалы фаза</a:t>
            </a:r>
            <a:r>
              <a:rPr lang="ru-RU" altLang="ru-RU" sz="3600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– </a:t>
            </a:r>
            <a:r>
              <a:rPr lang="ru-RU" altLang="ru-RU" sz="36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қозғалмайтын</a:t>
            </a:r>
            <a:r>
              <a:rPr lang="ru-RU" altLang="ru-RU" sz="3600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фаза </a:t>
            </a:r>
            <a:r>
              <a:rPr lang="ru-RU" altLang="ru-RU" sz="36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арқылы</a:t>
            </a:r>
            <a:r>
              <a:rPr lang="ru-RU" altLang="ru-RU" sz="3600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өтетін</a:t>
            </a:r>
            <a:r>
              <a:rPr lang="ru-RU" altLang="ru-RU" sz="3600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инертті</a:t>
            </a:r>
            <a:r>
              <a:rPr lang="ru-RU" altLang="ru-RU" sz="3600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газдар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(</a:t>
            </a:r>
            <a:r>
              <a:rPr lang="ru-RU" altLang="ru-RU" sz="3600" i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азот, гелий, </a:t>
            </a:r>
            <a:r>
              <a:rPr lang="ru-RU" altLang="ru-RU" sz="36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сутек</a:t>
            </a:r>
            <a:r>
              <a:rPr lang="ru-RU" altLang="ru-RU" sz="3600" i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, </a:t>
            </a:r>
            <a:r>
              <a:rPr lang="ru-RU" altLang="ru-RU" sz="36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аргон,көмір</a:t>
            </a:r>
            <a:r>
              <a:rPr lang="ru-RU" altLang="ru-RU" sz="3600" i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қышқыл</a:t>
            </a:r>
            <a:r>
              <a:rPr lang="ru-RU" altLang="ru-RU" sz="3600" i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газы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); 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B8800"/>
              </a:buClr>
              <a:buSzPct val="65000"/>
              <a:buNone/>
            </a:pPr>
            <a:r>
              <a:rPr lang="ru-RU" altLang="ru-RU" sz="4400" b="1" kern="0" dirty="0">
                <a:solidFill>
                  <a:srgbClr val="C00000"/>
                </a:solidFill>
                <a:latin typeface="Arial" panose="020B0604020202020204" pitchFamily="34" charset="0"/>
                <a:cs typeface="Arial"/>
              </a:rPr>
              <a:t>! </a:t>
            </a:r>
            <a:r>
              <a:rPr lang="ru-RU" altLang="ru-RU" sz="36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Қозғалмалы фаза</a:t>
            </a:r>
            <a:r>
              <a:rPr lang="ru-RU" altLang="ru-RU" sz="4400" b="1" kern="0" dirty="0">
                <a:solidFill>
                  <a:srgbClr val="C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тасымалдау</a:t>
            </a:r>
            <a:r>
              <a:rPr lang="ru-RU" altLang="ru-RU" sz="4400" b="1" kern="0" dirty="0">
                <a:solidFill>
                  <a:srgbClr val="C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функциясын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атқарады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.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B8800"/>
              </a:buClr>
              <a:buSzPct val="65000"/>
              <a:buNone/>
            </a:pPr>
            <a:r>
              <a:rPr lang="ru-RU" altLang="ru-RU" sz="3600" b="1" kern="0" dirty="0">
                <a:solidFill>
                  <a:srgbClr val="C00000"/>
                </a:solidFill>
                <a:latin typeface="Arial" panose="020B0604020202020204" pitchFamily="34" charset="0"/>
                <a:cs typeface="Arial"/>
              </a:rPr>
              <a:t>! </a:t>
            </a:r>
            <a:r>
              <a:rPr lang="ru-RU" altLang="ru-RU" sz="3600" b="1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Қозғалмайтын</a:t>
            </a:r>
            <a:r>
              <a:rPr lang="ru-RU" altLang="ru-RU" sz="36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фаза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детектордың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максимальды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сезгіштігін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қамтамасыз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ету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керек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.</a:t>
            </a:r>
          </a:p>
          <a:p>
            <a:pPr marL="0" lvl="0" indent="0" algn="just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B8800"/>
              </a:buClr>
              <a:buSzPct val="65000"/>
              <a:buNone/>
            </a:pPr>
            <a:endParaRPr lang="ru-RU" altLang="ru-RU" sz="3600" kern="0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B8800"/>
              </a:buClr>
              <a:buSzPct val="65000"/>
              <a:buNone/>
            </a:pPr>
            <a:endParaRPr lang="ru-RU" altLang="ru-RU" sz="3600" b="1" kern="0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9B3CD40-C664-44A3-A046-32A0B44F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Газды хроматография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00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F834900-05CE-481C-A84C-2FE671216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68760"/>
            <a:ext cx="8229600" cy="4657667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52C1387-688B-4E35-81A4-7552260B6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3600" dirty="0">
                <a:solidFill>
                  <a:srgbClr val="DBDAC2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Arial"/>
              </a:rPr>
              <a:t>Газды </a:t>
            </a:r>
            <a:r>
              <a:rPr lang="ru-RU" sz="3600" dirty="0" err="1">
                <a:solidFill>
                  <a:srgbClr val="DBDAC2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Arial"/>
              </a:rPr>
              <a:t>хроматографтың</a:t>
            </a:r>
            <a:r>
              <a:rPr lang="ru-RU" sz="3600" dirty="0">
                <a:solidFill>
                  <a:srgbClr val="DBDAC2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Arial"/>
              </a:rPr>
              <a:t> </a:t>
            </a:r>
            <a:r>
              <a:rPr lang="ru-RU" sz="3600" dirty="0" err="1">
                <a:solidFill>
                  <a:srgbClr val="DBDAC2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Arial"/>
              </a:rPr>
              <a:t>сызбанұсқасы</a:t>
            </a:r>
            <a:br>
              <a:rPr lang="ru-RU" sz="3600" dirty="0">
                <a:solidFill>
                  <a:srgbClr val="DBDAC2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Arial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947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73DF2EBF-ED30-4EE6-9A56-0340EA852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 fontAlgn="base">
              <a:spcBef>
                <a:spcPts val="600"/>
              </a:spcBef>
              <a:spcAft>
                <a:spcPts val="600"/>
              </a:spcAft>
              <a:buClr>
                <a:srgbClr val="5B8800"/>
              </a:buClr>
              <a:buSzPct val="65000"/>
              <a:buNone/>
            </a:pPr>
            <a:r>
              <a:rPr lang="ru-RU" altLang="ru-RU" sz="3600" b="1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Қозғалатын</a:t>
            </a:r>
            <a:r>
              <a:rPr lang="ru-RU" altLang="ru-RU" sz="36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фаза</a:t>
            </a:r>
            <a:r>
              <a:rPr lang="ru-RU" altLang="ru-RU" sz="3600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–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таза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еріткіш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немесе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еріткіштердің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қоспасы</a:t>
            </a:r>
            <a:endParaRPr lang="ru-RU" altLang="ru-RU" sz="3600" kern="0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  <a:p>
            <a:pPr marL="0" lvl="0" indent="0" algn="just" fontAlgn="base">
              <a:spcBef>
                <a:spcPts val="600"/>
              </a:spcBef>
              <a:spcAft>
                <a:spcPts val="600"/>
              </a:spcAft>
              <a:buClr>
                <a:srgbClr val="5B8800"/>
              </a:buClr>
              <a:buSzPct val="65000"/>
              <a:buNone/>
            </a:pP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Егер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сұйық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хроматографияда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кіші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өлшемдегі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колонка және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жоғары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қысым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қолданылса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(0.5 – 70 МПа)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ол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жоғары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эффективті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сұйық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хроматография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деп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altLang="ru-RU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аталады</a:t>
            </a:r>
            <a:r>
              <a:rPr lang="ru-RU" altLang="ru-RU" sz="3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(ЖЭСХ)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213CFCB-2475-40C4-A48A-E734248BC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Сұйық хроматография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279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1C93ED14-B9B2-40B4-A493-B60503D2F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3229361-D2FC-4466-B5F1-B4ABF3AF5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/>
              <a:t>Сұйық хроматографтың сызбасы</a:t>
            </a:r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3523BC2-2D22-4CA7-BA94-1EBACBB21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" y="1556792"/>
            <a:ext cx="8016875" cy="305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56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11E28F3-0261-465F-B7E0-7927E818B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D03186E-4242-425B-8A95-2A38E2F9C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Хроматограф</a:t>
            </a:r>
            <a:endParaRPr lang="ru-RU" dirty="0"/>
          </a:p>
        </p:txBody>
      </p:sp>
      <p:pic>
        <p:nvPicPr>
          <p:cNvPr id="4" name="Picture 7" descr="хроматограф">
            <a:extLst>
              <a:ext uri="{FF2B5EF4-FFF2-40B4-BE49-F238E27FC236}">
                <a16:creationId xmlns:a16="http://schemas.microsoft.com/office/drawing/2014/main" id="{5CDB1C20-336E-4574-B8D7-5B3C87AF1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82454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14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rmAutofit fontScale="92500" lnSpcReduction="10000"/>
          </a:bodyPr>
          <a:lstStyle/>
          <a:p>
            <a:pPr indent="450215" algn="just"/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Қоспаны хроматографиялық әдіспен зерттеуді 1903 ж. орыс ғалымы М. С. Цвет ұсынды, ол  қоспа құрамындағы қосылыстардың әртүрлі боялған аймақтарға бөлінгенін байқады және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ол хроматографиялық әдістің негізі ретінде қолданылды. /Хромос – түс/ заттың түсі / графо – жазу /.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Хроматографиялық әдіс көпсалалы, қолданылу аймақтары: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Font typeface="Times New Roman" panose="02020603050405020304" pitchFamily="18" charset="0"/>
              <a:buChar char="-"/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Қосылыстарды тазарту үшін;</a:t>
            </a:r>
            <a:endParaRPr lang="ru-RU" sz="2400" dirty="0">
              <a:latin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Font typeface="Times New Roman" panose="02020603050405020304" pitchFamily="18" charset="0"/>
              <a:buChar char="-"/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Өте сұйытылған ерітінділерден қосылысты концентрлеу үшін;</a:t>
            </a:r>
            <a:endParaRPr lang="ru-RU" sz="2400" dirty="0">
              <a:latin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Font typeface="Times New Roman" panose="02020603050405020304" pitchFamily="18" charset="0"/>
              <a:buChar char="-"/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Күрделі неорганикалық және органикалық қоспаларды бөлу үшін;</a:t>
            </a:r>
            <a:endParaRPr lang="ru-RU" sz="2400" dirty="0">
              <a:latin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Font typeface="Times New Roman" panose="02020603050405020304" pitchFamily="18" charset="0"/>
              <a:buChar char="-"/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Қосылыстарды идентификациялау үшін;</a:t>
            </a:r>
            <a:endParaRPr lang="ru-RU" sz="2400" dirty="0">
              <a:latin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Font typeface="Times New Roman" panose="02020603050405020304" pitchFamily="18" charset="0"/>
              <a:buChar char="-"/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Қосылыстардың сандық құрамын анықтау үшін.</a:t>
            </a:r>
            <a:endParaRPr lang="ru-RU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89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C2AA1E99-F927-42BD-BB6B-587A5EDF8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332656"/>
            <a:ext cx="864096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5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284FF16-B3B0-40C1-A987-AB4358EE7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589065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Хроматографиялық талдаудың орындалуына байланысты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Font typeface="Times New Roman" panose="02020603050405020304" pitchFamily="18" charset="0"/>
              <a:buChar char="-"/>
            </a:pPr>
            <a:r>
              <a:rPr lang="kk-KZ" sz="2800" dirty="0">
                <a:latin typeface="Times New Roman" panose="02020603050405020304" pitchFamily="18" charset="0"/>
              </a:rPr>
              <a:t>Колонкалы, бөліну арнайы колонкаларда орындалады</a:t>
            </a:r>
            <a:endParaRPr lang="ru-RU" sz="2400" dirty="0">
              <a:latin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Font typeface="Times New Roman" panose="02020603050405020304" pitchFamily="18" charset="0"/>
              <a:buChar char="-"/>
            </a:pPr>
            <a:r>
              <a:rPr lang="kk-KZ" sz="2800" dirty="0">
                <a:latin typeface="Times New Roman" panose="02020603050405020304" pitchFamily="18" charset="0"/>
              </a:rPr>
              <a:t>Жазықтықты, бөліну арнайы қағазда (қағазды хроматография) немесе сорбенттің жұқа қабатында (жұқа қабатты хроматография)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buClr>
                <a:srgbClr val="000000"/>
              </a:buClr>
              <a:buFont typeface="Times New Roman" panose="02020603050405020304" pitchFamily="18" charset="0"/>
              <a:buChar char="-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78815" algn="just"/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Figure12.6">
            <a:extLst>
              <a:ext uri="{FF2B5EF4-FFF2-40B4-BE49-F238E27FC236}">
                <a16:creationId xmlns:a16="http://schemas.microsoft.com/office/drawing/2014/main" id="{515F909B-15FE-4292-B51E-EF6EA9FC0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3600000" cy="292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40835C-8EA5-4F05-8048-53B2DD97A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512" y="3429000"/>
            <a:ext cx="3600000" cy="260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28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DFCC4554-5EE5-44E5-8BF6-E6EC4529F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buNone/>
            </a:pP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Сорбент пен сорбат әрекеттесу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механизм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байланысты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Font typeface="Times New Roman" panose="02020603050405020304" pitchFamily="18" charset="0"/>
              <a:buChar char="-"/>
            </a:pPr>
            <a:r>
              <a:rPr lang="kk-KZ" sz="2800" dirty="0">
                <a:latin typeface="Times New Roman" panose="02020603050405020304" pitchFamily="18" charset="0"/>
              </a:rPr>
              <a:t>Таралу, бөлінетін қосылыстың қозғалмайтын фазада ерігіштігіне байланысты</a:t>
            </a:r>
            <a:endParaRPr lang="ru-RU" sz="2400" dirty="0">
              <a:latin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Font typeface="Times New Roman" panose="02020603050405020304" pitchFamily="18" charset="0"/>
              <a:buChar char="-"/>
            </a:pPr>
            <a:r>
              <a:rPr lang="kk-KZ" sz="2800" dirty="0">
                <a:latin typeface="Times New Roman" panose="02020603050405020304" pitchFamily="18" charset="0"/>
              </a:rPr>
              <a:t>Ионалмасу, бөлінетін қосылыстың ионалмасу қабілеттілігіне байланысты</a:t>
            </a:r>
            <a:endParaRPr lang="ru-RU" sz="2400" dirty="0">
              <a:latin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Font typeface="Times New Roman" panose="02020603050405020304" pitchFamily="18" charset="0"/>
              <a:buChar char="-"/>
            </a:pPr>
            <a:r>
              <a:rPr lang="kk-KZ" sz="2800" dirty="0">
                <a:latin typeface="Times New Roman" panose="02020603050405020304" pitchFamily="18" charset="0"/>
              </a:rPr>
              <a:t>Адсорбцонды, бөлінетін қосылыстың сорбентпен адсорбциялануына</a:t>
            </a:r>
            <a:endParaRPr lang="ru-RU" sz="2400" dirty="0">
              <a:latin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Font typeface="Times New Roman" panose="02020603050405020304" pitchFamily="18" charset="0"/>
              <a:buChar char="-"/>
            </a:pPr>
            <a:r>
              <a:rPr lang="kk-KZ" sz="2800" dirty="0">
                <a:latin typeface="Times New Roman" panose="02020603050405020304" pitchFamily="18" charset="0"/>
              </a:rPr>
              <a:t>Эксклюзионды, бөлінетін қосылыстың молекуласының түрі мен өлшеміне байланысты</a:t>
            </a:r>
            <a:endParaRPr lang="ru-RU" sz="2400" dirty="0">
              <a:latin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Font typeface="Times New Roman" panose="02020603050405020304" pitchFamily="18" charset="0"/>
              <a:buChar char="-"/>
            </a:pPr>
            <a:r>
              <a:rPr lang="kk-KZ" sz="2800" dirty="0">
                <a:latin typeface="Times New Roman" panose="02020603050405020304" pitchFamily="18" charset="0"/>
              </a:rPr>
              <a:t>Аффинді, кейбір биологиялық заттар мен биохимиялық процестердің спецификалық әрекеттесуіне байланысты</a:t>
            </a:r>
          </a:p>
          <a:p>
            <a:pPr marL="0" lvl="0" indent="0" algn="just">
              <a:buClr>
                <a:srgbClr val="2DA2BF"/>
              </a:buClr>
              <a:buNone/>
            </a:pPr>
            <a:endParaRPr lang="kk-KZ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Clr>
                <a:srgbClr val="2DA2BF"/>
              </a:buClr>
              <a:buNone/>
            </a:pPr>
            <a:r>
              <a:rPr lang="kk-KZ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Хроматографиялау мақсатына байланысты</a:t>
            </a:r>
          </a:p>
          <a:p>
            <a:pPr marL="0" lvl="0" indent="0" algn="just">
              <a:buClr>
                <a:srgbClr val="2DA2BF"/>
              </a:buClr>
              <a:buNone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Font typeface="Times New Roman" panose="02020603050405020304" pitchFamily="18" charset="0"/>
              <a:buChar char="-"/>
            </a:pPr>
            <a:r>
              <a:rPr lang="kk-KZ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Аналитикалық, сапалық және сандық талдау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Font typeface="Times New Roman" panose="02020603050405020304" pitchFamily="18" charset="0"/>
              <a:buChar char="-"/>
            </a:pPr>
            <a:r>
              <a:rPr lang="kk-KZ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Препаративтік, таза зат алу үшін, микроқоспаларды бөлу және концентрлеу үшін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Font typeface="Times New Roman" panose="02020603050405020304" pitchFamily="18" charset="0"/>
              <a:buChar char="-"/>
            </a:pPr>
            <a:r>
              <a:rPr lang="kk-KZ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Өнеркәсіптік, процесті автоматты басқару үшін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Font typeface="Times New Roman" panose="02020603050405020304" pitchFamily="18" charset="0"/>
              <a:buChar char="-"/>
            </a:pPr>
            <a:endParaRPr lang="ru-RU" sz="2400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39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DB011061-9980-461C-9D08-F107D7D28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/>
          <a:lstStyle/>
          <a:p>
            <a:pPr indent="0" algn="just">
              <a:buNone/>
            </a:pP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Хроматографиялық теория</a:t>
            </a:r>
          </a:p>
          <a:p>
            <a:pPr indent="0" algn="just"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Қосылыстардың бөліну жағдайын түсіну үшін теориялық тарелка және кинетикалық теориялары қолданылады.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Теориялық тарелка теориясын 1941 жылы ағылшын ғалымдары А.Мартин және Р. Синг ұсынған, хроматографиялық колонкалар дискретті (жеке) қатардан тұрады, яғни горизантальды орналасқан теориялық тарелка санынан тұрады.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03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CDA7280-C2D9-4D3E-B69F-F829E1147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404664"/>
            <a:ext cx="871296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6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1F1C6AC-4A36-4219-B939-2C6DB5A5E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260648"/>
            <a:ext cx="849694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64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2168</TotalTime>
  <Words>778</Words>
  <Application>Microsoft Office PowerPoint</Application>
  <PresentationFormat>Экран (4:3)</PresentationFormat>
  <Paragraphs>94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 Math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Хроматограмма Хроматограмма - детектор сигналының үлгіні енгізгеннен кейінгі уақытқа тәуелділігі. </vt:lpstr>
      <vt:lpstr>Негізгі параметрлер</vt:lpstr>
      <vt:lpstr>Презентация PowerPoint</vt:lpstr>
      <vt:lpstr>Презентация PowerPoint</vt:lpstr>
      <vt:lpstr>Хроматографиядағы сапалық талдаудың орындалуы</vt:lpstr>
      <vt:lpstr>Ұсталу уақытын қолдану арқылы идентификациялау мысалы</vt:lpstr>
      <vt:lpstr> Сандық талдау   Шың ауданы бойынша - шың ауданы тікелей талдау концентрациясына пропорционалды (немесе детекторға талдауға түскен зат массасына) </vt:lpstr>
      <vt:lpstr>Сандық талдау әдістері</vt:lpstr>
      <vt:lpstr>Нормалау тәсіліне мысалы</vt:lpstr>
      <vt:lpstr>Газды хроматография</vt:lpstr>
      <vt:lpstr>Газды хроматографтың сызбанұсқасы </vt:lpstr>
      <vt:lpstr>Сұйық хроматография</vt:lpstr>
      <vt:lpstr>Сұйық хроматографтың сызбасы</vt:lpstr>
      <vt:lpstr>Хроматограф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Әль-Фараби атындағы Қазақ Ұлттық университеті Химия және химиялық технология факультеті</dc:title>
  <dc:creator>1</dc:creator>
  <cp:lastModifiedBy>Исмаилова Акмарал</cp:lastModifiedBy>
  <cp:revision>68</cp:revision>
  <dcterms:created xsi:type="dcterms:W3CDTF">2012-04-02T16:50:15Z</dcterms:created>
  <dcterms:modified xsi:type="dcterms:W3CDTF">2021-04-14T10:01:42Z</dcterms:modified>
</cp:coreProperties>
</file>